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7" r:id="rId4"/>
    <p:sldId id="268" r:id="rId5"/>
    <p:sldId id="269" r:id="rId6"/>
    <p:sldId id="270" r:id="rId7"/>
    <p:sldId id="271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6" autoAdjust="0"/>
    <p:restoredTop sz="95668" autoAdjust="0"/>
  </p:normalViewPr>
  <p:slideViewPr>
    <p:cSldViewPr snapToGrid="0">
      <p:cViewPr>
        <p:scale>
          <a:sx n="40" d="100"/>
          <a:sy n="40" d="100"/>
        </p:scale>
        <p:origin x="-1782" y="-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pPr/>
              <a:t>8/1/2013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pPr/>
              <a:t>8/1/2013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pPr/>
              <a:t>8/1/2013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pPr/>
              <a:t>8/1/2013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pPr/>
              <a:t>8/1/2013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pPr/>
              <a:t>8/1/2013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pPr/>
              <a:t>8/1/2013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pPr/>
              <a:t>8/1/2013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pPr/>
              <a:t>8/1/2013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pPr/>
              <a:t>8/1/2013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pPr/>
              <a:t>8/1/2013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pPr/>
              <a:t>8/1/2013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pPr/>
              <a:t>8/1/2013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pPr/>
              <a:t>8/1/2013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Signposts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Carol Lynne Anderson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be 8"/>
          <p:cNvSpPr/>
          <p:nvPr/>
        </p:nvSpPr>
        <p:spPr>
          <a:xfrm>
            <a:off x="2502568" y="304800"/>
            <a:ext cx="762000" cy="6553200"/>
          </a:xfrm>
          <a:prstGeom prst="cube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9284368" y="457200"/>
            <a:ext cx="762000" cy="6400800"/>
          </a:xfrm>
          <a:prstGeom prst="cube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197768" y="228600"/>
            <a:ext cx="8229600" cy="51054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Kristen ITC" pitchFamily="66" charset="0"/>
              </a:rPr>
              <a:t>Contrasts and Contradictions</a:t>
            </a:r>
          </a:p>
          <a:p>
            <a:pPr algn="ctr"/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26368" y="1295400"/>
            <a:ext cx="472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Kristen ITC" pitchFamily="66" charset="0"/>
              </a:rPr>
              <a:t>When you are reading and a character says or does something that’s opposite (or contradicts) what he or she has been saying or doing all along. This will help you with making predictions and inferences.</a:t>
            </a:r>
            <a:endParaRPr lang="en-US" sz="2800" dirty="0">
              <a:solidFill>
                <a:schemeClr val="tx2"/>
              </a:solidFill>
              <a:latin typeface="Kristen ITC" pitchFamily="66" charset="0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6922168" y="986589"/>
            <a:ext cx="3200400" cy="2671011"/>
          </a:xfrm>
          <a:prstGeom prst="cloudCallout">
            <a:avLst>
              <a:gd name="adj1" fmla="val 54004"/>
              <a:gd name="adj2" fmla="val 57830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Kristen ITC" pitchFamily="66" charset="0"/>
              </a:rPr>
              <a:t>Why is the character doing that?</a:t>
            </a:r>
            <a:endParaRPr lang="en-US" sz="2800" dirty="0">
              <a:solidFill>
                <a:schemeClr val="tx2"/>
              </a:solidFill>
              <a:latin typeface="Kristen ITC" pitchFamily="66" charset="0"/>
            </a:endParaRPr>
          </a:p>
        </p:txBody>
      </p:sp>
      <p:pic>
        <p:nvPicPr>
          <p:cNvPr id="14" name="Picture 6" descr="animals,cartoons,dancing,friends,Hawaii,hulas,penguins,polar bears,tourists,trav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7968" y="3733800"/>
            <a:ext cx="1524000" cy="152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796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2430379" y="304800"/>
            <a:ext cx="762000" cy="6553200"/>
          </a:xfrm>
          <a:prstGeom prst="cube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be 2"/>
          <p:cNvSpPr/>
          <p:nvPr/>
        </p:nvSpPr>
        <p:spPr>
          <a:xfrm>
            <a:off x="9212179" y="457200"/>
            <a:ext cx="762000" cy="6400800"/>
          </a:xfrm>
          <a:prstGeom prst="cube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125579" y="228600"/>
            <a:ext cx="8229600" cy="51054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	</a:t>
            </a:r>
            <a:r>
              <a:rPr lang="en-US" sz="4800" b="1" dirty="0" smtClean="0">
                <a:solidFill>
                  <a:schemeClr val="tx1"/>
                </a:solidFill>
              </a:rPr>
              <a:t>		</a:t>
            </a:r>
          </a:p>
          <a:p>
            <a:pPr algn="ctr"/>
            <a:r>
              <a:rPr lang="en-US" sz="4800" b="1" dirty="0">
                <a:solidFill>
                  <a:schemeClr val="tx1"/>
                </a:solidFill>
              </a:rPr>
              <a:t>	</a:t>
            </a:r>
            <a:r>
              <a:rPr lang="en-US" sz="4800" b="1" dirty="0" smtClean="0">
                <a:solidFill>
                  <a:schemeClr val="tx1"/>
                </a:solidFill>
              </a:rPr>
              <a:t>		</a:t>
            </a:r>
          </a:p>
          <a:p>
            <a:pPr algn="ctr"/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54579" y="1905000"/>
            <a:ext cx="472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Kristen ITC" pitchFamily="66" charset="0"/>
              </a:rPr>
              <a:t>When you are reading and suddenly a character realizes, understands, or figures something out.</a:t>
            </a:r>
            <a:endParaRPr lang="en-US" sz="3200" dirty="0">
              <a:solidFill>
                <a:schemeClr val="tx2"/>
              </a:solidFill>
              <a:latin typeface="Kristen ITC" pitchFamily="66" charset="0"/>
            </a:endParaRPr>
          </a:p>
        </p:txBody>
      </p:sp>
      <p:pic>
        <p:nvPicPr>
          <p:cNvPr id="7" name="Picture 2" descr="academic,bright ideas,children,females,girls,ideas,light bulbs,lightbulbs,people,persons,students,thought balloons,thought bubbles"/>
          <p:cNvPicPr>
            <a:picLocks noChangeAspect="1" noChangeArrowheads="1"/>
          </p:cNvPicPr>
          <p:nvPr/>
        </p:nvPicPr>
        <p:blipFill>
          <a:blip r:embed="rId3" cstate="print"/>
          <a:srcRect l="9846" r="11385"/>
          <a:stretch>
            <a:fillRect/>
          </a:stretch>
        </p:blipFill>
        <p:spPr bwMode="auto">
          <a:xfrm>
            <a:off x="3801979" y="3194448"/>
            <a:ext cx="1676400" cy="212824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706979" y="838200"/>
            <a:ext cx="43412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  <a:latin typeface="Kristen ITC" pitchFamily="66" charset="0"/>
              </a:rPr>
              <a:t>Aha! Moment</a:t>
            </a:r>
            <a:endParaRPr lang="en-US" sz="4800" b="1" dirty="0">
              <a:solidFill>
                <a:schemeClr val="tx2"/>
              </a:solidFill>
              <a:latin typeface="Kristen ITC" pitchFamily="66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2277979" y="288758"/>
            <a:ext cx="3400926" cy="2454441"/>
          </a:xfrm>
          <a:prstGeom prst="cloudCallout">
            <a:avLst>
              <a:gd name="adj1" fmla="val 11914"/>
              <a:gd name="adj2" fmla="val 86802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tx2"/>
                </a:solidFill>
                <a:latin typeface="Kristen ITC" pitchFamily="66" charset="0"/>
              </a:rPr>
              <a:t>How might this change things?</a:t>
            </a:r>
            <a:endParaRPr lang="en-US" sz="3000" dirty="0">
              <a:solidFill>
                <a:schemeClr val="tx2"/>
              </a:solidFill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96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2502568" y="304800"/>
            <a:ext cx="762000" cy="6553200"/>
          </a:xfrm>
          <a:prstGeom prst="cube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be 2"/>
          <p:cNvSpPr/>
          <p:nvPr/>
        </p:nvSpPr>
        <p:spPr>
          <a:xfrm>
            <a:off x="9284368" y="457200"/>
            <a:ext cx="762000" cy="6400800"/>
          </a:xfrm>
          <a:prstGeom prst="cube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197768" y="228600"/>
            <a:ext cx="8229600" cy="510540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	</a:t>
            </a:r>
            <a:r>
              <a:rPr lang="en-US" sz="4800" b="1" dirty="0" smtClean="0">
                <a:solidFill>
                  <a:schemeClr val="tx1"/>
                </a:solidFill>
              </a:rPr>
              <a:t>		</a:t>
            </a:r>
          </a:p>
          <a:p>
            <a:pPr algn="ctr"/>
            <a:r>
              <a:rPr lang="en-US" sz="4800" b="1" dirty="0">
                <a:solidFill>
                  <a:schemeClr val="tx1"/>
                </a:solidFill>
              </a:rPr>
              <a:t>	</a:t>
            </a:r>
            <a:r>
              <a:rPr lang="en-US" sz="4800" b="1" dirty="0" smtClean="0">
                <a:solidFill>
                  <a:schemeClr val="tx1"/>
                </a:solidFill>
              </a:rPr>
              <a:t>		</a:t>
            </a:r>
          </a:p>
          <a:p>
            <a:pPr algn="ctr"/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73968" y="1227222"/>
            <a:ext cx="472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Kristen ITC" pitchFamily="66" charset="0"/>
              </a:rPr>
              <a:t>When you are reading and the character asks himself or herself a really difficult question.</a:t>
            </a:r>
            <a:endParaRPr lang="en-US" sz="3200" dirty="0">
              <a:solidFill>
                <a:schemeClr val="tx2"/>
              </a:solidFill>
              <a:latin typeface="Kristen ITC" pitchFamily="66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6930189" y="794084"/>
            <a:ext cx="3441031" cy="3826042"/>
          </a:xfrm>
          <a:prstGeom prst="cloudCallout">
            <a:avLst>
              <a:gd name="adj1" fmla="val 41117"/>
              <a:gd name="adj2" fmla="val 60010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Kristen ITC" pitchFamily="66" charset="0"/>
              </a:rPr>
              <a:t>What does this question make me wonder about?</a:t>
            </a:r>
            <a:endParaRPr lang="en-US" sz="3100" dirty="0">
              <a:solidFill>
                <a:schemeClr val="tx2"/>
              </a:solidFill>
              <a:latin typeface="Kristen ITC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8505" y="473242"/>
            <a:ext cx="53591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  <a:latin typeface="Kristen ITC" pitchFamily="66" charset="0"/>
              </a:rPr>
              <a:t>Tough Questions</a:t>
            </a:r>
            <a:endParaRPr lang="en-US" sz="4800" b="1" dirty="0">
              <a:solidFill>
                <a:schemeClr val="tx2"/>
              </a:solidFill>
              <a:latin typeface="Kristen ITC" pitchFamily="66" charset="0"/>
            </a:endParaRPr>
          </a:p>
        </p:txBody>
      </p:sp>
      <p:pic>
        <p:nvPicPr>
          <p:cNvPr id="8" name="Picture 2" descr="business concepts,businesses,characters,concepts,confused,confusion,people,platforms,podiums,question marks,questioning,questions,sits,sitt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1368" y="3200400"/>
            <a:ext cx="2057400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796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2334126" y="304800"/>
            <a:ext cx="762000" cy="6553200"/>
          </a:xfrm>
          <a:prstGeom prst="cube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be 2"/>
          <p:cNvSpPr/>
          <p:nvPr/>
        </p:nvSpPr>
        <p:spPr>
          <a:xfrm>
            <a:off x="9115926" y="457200"/>
            <a:ext cx="762000" cy="6400800"/>
          </a:xfrm>
          <a:prstGeom prst="cube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029326" y="228600"/>
            <a:ext cx="8229600" cy="51054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	</a:t>
            </a:r>
            <a:r>
              <a:rPr lang="en-US" sz="4800" b="1" dirty="0" smtClean="0">
                <a:solidFill>
                  <a:schemeClr val="tx1"/>
                </a:solidFill>
              </a:rPr>
              <a:t>		</a:t>
            </a:r>
          </a:p>
          <a:p>
            <a:pPr algn="ctr"/>
            <a:r>
              <a:rPr lang="en-US" sz="4800" b="1" dirty="0">
                <a:solidFill>
                  <a:schemeClr val="tx1"/>
                </a:solidFill>
              </a:rPr>
              <a:t>	</a:t>
            </a:r>
            <a:r>
              <a:rPr lang="en-US" sz="4800" b="1" dirty="0" smtClean="0">
                <a:solidFill>
                  <a:schemeClr val="tx1"/>
                </a:solidFill>
              </a:rPr>
              <a:t>		</a:t>
            </a:r>
          </a:p>
          <a:p>
            <a:pPr algn="ctr"/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998621"/>
            <a:ext cx="4724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2"/>
                </a:solidFill>
                <a:latin typeface="Kristen ITC" pitchFamily="66" charset="0"/>
              </a:rPr>
              <a:t>When you are reading and a character (who is normally older and wiser) takes the main character aside and gives him or her serious advice. </a:t>
            </a:r>
            <a:endParaRPr lang="en-US" sz="3000" dirty="0">
              <a:solidFill>
                <a:schemeClr val="tx2"/>
              </a:solidFill>
              <a:latin typeface="Kristen ITC" pitchFamily="66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2105526" y="1010653"/>
            <a:ext cx="3505200" cy="4186989"/>
          </a:xfrm>
          <a:prstGeom prst="cloudCallout">
            <a:avLst>
              <a:gd name="adj1" fmla="val -43684"/>
              <a:gd name="adj2" fmla="val -62136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Kristen ITC" pitchFamily="66" charset="0"/>
              </a:rPr>
              <a:t>What is the life lesson and how might it affect the main character?</a:t>
            </a:r>
            <a:endParaRPr lang="en-US" sz="2800" dirty="0">
              <a:solidFill>
                <a:schemeClr val="tx2"/>
              </a:solidFill>
              <a:latin typeface="Kristen ITC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84884" y="336884"/>
            <a:ext cx="6017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  <a:latin typeface="Kristen ITC" pitchFamily="66" charset="0"/>
              </a:rPr>
              <a:t>Words of the Wiser</a:t>
            </a:r>
            <a:endParaRPr lang="en-US" sz="4800" b="1" dirty="0">
              <a:solidFill>
                <a:schemeClr val="tx2"/>
              </a:solidFill>
              <a:latin typeface="Kristen ITC" pitchFamily="66" charset="0"/>
            </a:endParaRPr>
          </a:p>
        </p:txBody>
      </p:sp>
      <p:pic>
        <p:nvPicPr>
          <p:cNvPr id="8" name="Picture 4" descr="academic,animals,birds,books,knowledge,owls,readings,symbols,wisd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9685" y="3805990"/>
            <a:ext cx="1451810" cy="14518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796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2478505" y="304800"/>
            <a:ext cx="762000" cy="6553200"/>
          </a:xfrm>
          <a:prstGeom prst="cube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be 2"/>
          <p:cNvSpPr/>
          <p:nvPr/>
        </p:nvSpPr>
        <p:spPr>
          <a:xfrm>
            <a:off x="9260305" y="457200"/>
            <a:ext cx="762000" cy="6400800"/>
          </a:xfrm>
          <a:prstGeom prst="cube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173705" y="228600"/>
            <a:ext cx="8229600" cy="51054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Kristen ITC" pitchFamily="66" charset="0"/>
              </a:rPr>
              <a:t>	</a:t>
            </a:r>
            <a:r>
              <a:rPr lang="en-US" sz="4800" b="1" dirty="0" smtClean="0">
                <a:solidFill>
                  <a:schemeClr val="tx2"/>
                </a:solidFill>
                <a:latin typeface="Kristen ITC" pitchFamily="66" charset="0"/>
              </a:rPr>
              <a:t>		</a:t>
            </a:r>
          </a:p>
          <a:p>
            <a:pPr algn="ctr"/>
            <a:r>
              <a:rPr lang="en-US" sz="4800" b="1" dirty="0">
                <a:solidFill>
                  <a:schemeClr val="tx2"/>
                </a:solidFill>
                <a:latin typeface="Kristen ITC" pitchFamily="66" charset="0"/>
              </a:rPr>
              <a:t>	</a:t>
            </a:r>
            <a:r>
              <a:rPr lang="en-US" sz="4800" b="1" dirty="0" smtClean="0">
                <a:solidFill>
                  <a:schemeClr val="tx2"/>
                </a:solidFill>
                <a:latin typeface="Kristen ITC" pitchFamily="66" charset="0"/>
              </a:rPr>
              <a:t>		</a:t>
            </a:r>
          </a:p>
          <a:p>
            <a:pPr algn="ctr"/>
            <a:endParaRPr lang="en-US" sz="4000" b="1" dirty="0">
              <a:solidFill>
                <a:schemeClr val="tx2"/>
              </a:solidFill>
              <a:latin typeface="Kristen ITC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5842" y="1439778"/>
            <a:ext cx="472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Kristen ITC" pitchFamily="66" charset="0"/>
              </a:rPr>
              <a:t>When you read and notice a word, phrase, or situation that is mentioned again and again.</a:t>
            </a:r>
            <a:endParaRPr lang="en-US" sz="3200" dirty="0">
              <a:solidFill>
                <a:schemeClr val="tx2"/>
              </a:solidFill>
              <a:latin typeface="Kristen ITC" pitchFamily="66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6713622" y="1082842"/>
            <a:ext cx="3633536" cy="3152274"/>
          </a:xfrm>
          <a:prstGeom prst="cloudCallout">
            <a:avLst>
              <a:gd name="adj1" fmla="val 41232"/>
              <a:gd name="adj2" fmla="val 7241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Kristen ITC" pitchFamily="66" charset="0"/>
              </a:rPr>
              <a:t>Why does this keep happening?</a:t>
            </a:r>
            <a:endParaRPr lang="en-US" sz="3100" dirty="0">
              <a:solidFill>
                <a:schemeClr val="tx2"/>
              </a:solidFill>
              <a:latin typeface="Kristen ITC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89158" y="425116"/>
            <a:ext cx="51684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  <a:latin typeface="Kristen ITC" pitchFamily="66" charset="0"/>
              </a:rPr>
              <a:t>Again and Again</a:t>
            </a:r>
            <a:endParaRPr lang="en-US" sz="4800" b="1" dirty="0">
              <a:solidFill>
                <a:schemeClr val="tx2"/>
              </a:solidFill>
              <a:latin typeface="Kristen ITC" pitchFamily="66" charset="0"/>
            </a:endParaRPr>
          </a:p>
        </p:txBody>
      </p:sp>
      <p:pic>
        <p:nvPicPr>
          <p:cNvPr id="8" name="Picture 8" descr="academics,cartoons,Cybart,infinity,punctuations,symbo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2631" y="3429000"/>
            <a:ext cx="1752600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796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2382253" y="304800"/>
            <a:ext cx="762000" cy="6553200"/>
          </a:xfrm>
          <a:prstGeom prst="cube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be 2"/>
          <p:cNvSpPr/>
          <p:nvPr/>
        </p:nvSpPr>
        <p:spPr>
          <a:xfrm>
            <a:off x="9164053" y="457200"/>
            <a:ext cx="762000" cy="6400800"/>
          </a:xfrm>
          <a:prstGeom prst="cube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077453" y="228600"/>
            <a:ext cx="8229600" cy="51054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	</a:t>
            </a:r>
            <a:r>
              <a:rPr lang="en-US" sz="4800" b="1" dirty="0" smtClean="0">
                <a:solidFill>
                  <a:schemeClr val="tx1"/>
                </a:solidFill>
              </a:rPr>
              <a:t>		</a:t>
            </a:r>
          </a:p>
          <a:p>
            <a:pPr algn="ctr"/>
            <a:r>
              <a:rPr lang="en-US" sz="4800" b="1" dirty="0">
                <a:solidFill>
                  <a:schemeClr val="tx1"/>
                </a:solidFill>
              </a:rPr>
              <a:t>	</a:t>
            </a:r>
            <a:r>
              <a:rPr lang="en-US" sz="4800" b="1" dirty="0" smtClean="0">
                <a:solidFill>
                  <a:schemeClr val="tx1"/>
                </a:solidFill>
              </a:rPr>
              <a:t>		</a:t>
            </a:r>
          </a:p>
          <a:p>
            <a:pPr algn="ctr"/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6716" y="1339516"/>
            <a:ext cx="472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Kristen ITC" pitchFamily="66" charset="0"/>
              </a:rPr>
              <a:t>When you are reading and the author interrupts the actions to tell you about a memory. </a:t>
            </a:r>
            <a:endParaRPr lang="en-US" sz="3200" dirty="0">
              <a:solidFill>
                <a:schemeClr val="tx2"/>
              </a:solidFill>
              <a:latin typeface="Kristen ITC" pitchFamily="66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2069432" y="1275346"/>
            <a:ext cx="3589421" cy="3220453"/>
          </a:xfrm>
          <a:prstGeom prst="cloudCallout">
            <a:avLst>
              <a:gd name="adj1" fmla="val -45584"/>
              <a:gd name="adj2" fmla="val 639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Kristen ITC" pitchFamily="66" charset="0"/>
              </a:rPr>
              <a:t>Why might this memory be important?</a:t>
            </a:r>
            <a:endParaRPr lang="en-US" sz="3200" dirty="0">
              <a:solidFill>
                <a:schemeClr val="tx2"/>
              </a:solidFill>
              <a:latin typeface="Kristen ITC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1453" y="457200"/>
            <a:ext cx="53415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  <a:latin typeface="Kristen ITC" pitchFamily="66" charset="0"/>
              </a:rPr>
              <a:t>Memory Moment</a:t>
            </a:r>
            <a:endParaRPr lang="en-US" sz="4800" b="1" dirty="0">
              <a:solidFill>
                <a:schemeClr val="tx2"/>
              </a:solidFill>
              <a:latin typeface="Kristen ITC" pitchFamily="66" charset="0"/>
            </a:endParaRPr>
          </a:p>
        </p:txBody>
      </p:sp>
      <p:pic>
        <p:nvPicPr>
          <p:cNvPr id="8" name="Picture 4" descr="males,men,metaphors,nostalgia,past,people,persons,remembering,reminiscing,though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5622" y="3336759"/>
            <a:ext cx="1884946" cy="18849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796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461883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TS103461883</Template>
  <TotalTime>0</TotalTime>
  <Words>209</Words>
  <Application>Microsoft Office PowerPoint</Application>
  <PresentationFormat>Custom</PresentationFormat>
  <Paragraphs>31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TS103461883</vt:lpstr>
      <vt:lpstr>Signposts</vt:lpstr>
      <vt:lpstr>Slide 2</vt:lpstr>
      <vt:lpstr>Slide 3</vt:lpstr>
      <vt:lpstr>Slide 4</vt:lpstr>
      <vt:lpstr>Slide 5</vt:lpstr>
      <vt:lpstr>Slide 6</vt:lpstr>
      <vt:lpstr>Slide 7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2013-08-01T23:57:13Z</dcterms:created>
  <dcterms:modified xsi:type="dcterms:W3CDTF">2013-08-02T01:20:04Z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